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5" r:id="rId3"/>
    <p:sldId id="292" r:id="rId4"/>
    <p:sldId id="274" r:id="rId5"/>
    <p:sldId id="298" r:id="rId6"/>
    <p:sldId id="302" r:id="rId7"/>
    <p:sldId id="295" r:id="rId8"/>
    <p:sldId id="294" r:id="rId9"/>
    <p:sldId id="297" r:id="rId10"/>
    <p:sldId id="296" r:id="rId11"/>
    <p:sldId id="299" r:id="rId12"/>
    <p:sldId id="267" r:id="rId13"/>
    <p:sldId id="271" r:id="rId14"/>
    <p:sldId id="281" r:id="rId15"/>
    <p:sldId id="301" r:id="rId16"/>
    <p:sldId id="300" r:id="rId17"/>
    <p:sldId id="266" r:id="rId18"/>
    <p:sldId id="258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clrMru>
    <a:srgbClr val="6988A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5" autoAdjust="0"/>
    <p:restoredTop sz="94726" autoAdjust="0"/>
  </p:normalViewPr>
  <p:slideViewPr>
    <p:cSldViewPr snapToGrid="0" snapToObjects="1">
      <p:cViewPr>
        <p:scale>
          <a:sx n="50" d="100"/>
          <a:sy n="50" d="100"/>
        </p:scale>
        <p:origin x="-2250" y="-300"/>
      </p:cViewPr>
      <p:guideLst>
        <p:guide orient="horz" pos="2456"/>
        <p:guide pos="2832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Office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areaChart>
        <c:grouping val="stacked"/>
        <c:ser>
          <c:idx val="0"/>
          <c:order val="0"/>
          <c:tx>
            <c:strRef>
              <c:f>'[Chart in Microsoft Office PowerPoint]Sheet1'!$A$2</c:f>
              <c:strCache>
                <c:ptCount val="1"/>
                <c:pt idx="0">
                  <c:v>Alaska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cat>
            <c:numRef>
              <c:f>'[Chart in Microsoft Office PowerPoint]Sheet1'!$B$1:$AZ$1</c:f>
              <c:numCache>
                <c:formatCode>General</c:formatCode>
                <c:ptCount val="51"/>
                <c:pt idx="0">
                  <c:v>1990</c:v>
                </c:pt>
                <c:pt idx="5">
                  <c:v>1995</c:v>
                </c:pt>
                <c:pt idx="10">
                  <c:v>2000</c:v>
                </c:pt>
                <c:pt idx="15">
                  <c:v>2005</c:v>
                </c:pt>
                <c:pt idx="20">
                  <c:v>2010</c:v>
                </c:pt>
                <c:pt idx="25">
                  <c:v>2015</c:v>
                </c:pt>
                <c:pt idx="30">
                  <c:v>2020</c:v>
                </c:pt>
                <c:pt idx="35">
                  <c:v>2025</c:v>
                </c:pt>
                <c:pt idx="40">
                  <c:v>2030</c:v>
                </c:pt>
                <c:pt idx="45">
                  <c:v>2035</c:v>
                </c:pt>
                <c:pt idx="50">
                  <c:v>2040</c:v>
                </c:pt>
              </c:numCache>
            </c:numRef>
          </c:cat>
          <c:val>
            <c:numRef>
              <c:f>'[Chart in Microsoft Office PowerPoint]Sheet1'!$B$2:$AZ$2</c:f>
              <c:numCache>
                <c:formatCode>General</c:formatCode>
                <c:ptCount val="51"/>
                <c:pt idx="0">
                  <c:v>1.7740000000000009</c:v>
                </c:pt>
                <c:pt idx="1">
                  <c:v>1.7980000000000009</c:v>
                </c:pt>
                <c:pt idx="2">
                  <c:v>1.7143030000000001</c:v>
                </c:pt>
                <c:pt idx="3">
                  <c:v>1.5840000000000001</c:v>
                </c:pt>
                <c:pt idx="4">
                  <c:v>1.5589999999999911</c:v>
                </c:pt>
                <c:pt idx="5">
                  <c:v>1.480999999999989</c:v>
                </c:pt>
                <c:pt idx="6">
                  <c:v>1.3921860000000001</c:v>
                </c:pt>
                <c:pt idx="7">
                  <c:v>1.296</c:v>
                </c:pt>
                <c:pt idx="8">
                  <c:v>1.175</c:v>
                </c:pt>
                <c:pt idx="9">
                  <c:v>1.0503</c:v>
                </c:pt>
                <c:pt idx="10">
                  <c:v>0.97034199999999959</c:v>
                </c:pt>
                <c:pt idx="11">
                  <c:v>0.96300000000000141</c:v>
                </c:pt>
                <c:pt idx="12">
                  <c:v>0.98499999999999999</c:v>
                </c:pt>
                <c:pt idx="13">
                  <c:v>0.97500000000000098</c:v>
                </c:pt>
                <c:pt idx="14">
                  <c:v>0.9085109999999943</c:v>
                </c:pt>
                <c:pt idx="15">
                  <c:v>0.86400000000000343</c:v>
                </c:pt>
                <c:pt idx="16">
                  <c:v>0.74100000000000443</c:v>
                </c:pt>
                <c:pt idx="17">
                  <c:v>0.72200000000000142</c:v>
                </c:pt>
                <c:pt idx="18">
                  <c:v>0.68500000000000072</c:v>
                </c:pt>
                <c:pt idx="19">
                  <c:v>0.64600000000000446</c:v>
                </c:pt>
                <c:pt idx="20">
                  <c:v>0.59900000000000042</c:v>
                </c:pt>
                <c:pt idx="21">
                  <c:v>0.5700000000000004</c:v>
                </c:pt>
                <c:pt idx="22">
                  <c:v>0.53</c:v>
                </c:pt>
                <c:pt idx="23">
                  <c:v>0.52170000000000005</c:v>
                </c:pt>
                <c:pt idx="24">
                  <c:v>0.481603</c:v>
                </c:pt>
                <c:pt idx="25">
                  <c:v>0.45873799999999998</c:v>
                </c:pt>
                <c:pt idx="26">
                  <c:v>0.47416700000000001</c:v>
                </c:pt>
                <c:pt idx="27">
                  <c:v>0.50322299999999442</c:v>
                </c:pt>
                <c:pt idx="28">
                  <c:v>0.52125100000000002</c:v>
                </c:pt>
                <c:pt idx="29">
                  <c:v>0.50360400000000005</c:v>
                </c:pt>
                <c:pt idx="30">
                  <c:v>0.48702200000000223</c:v>
                </c:pt>
                <c:pt idx="31">
                  <c:v>0.4704210000000002</c:v>
                </c:pt>
                <c:pt idx="32">
                  <c:v>0.43542600000000337</c:v>
                </c:pt>
                <c:pt idx="33">
                  <c:v>0.40423100000000001</c:v>
                </c:pt>
                <c:pt idx="34">
                  <c:v>0.37634400000000223</c:v>
                </c:pt>
                <c:pt idx="35">
                  <c:v>0.35006400000000021</c:v>
                </c:pt>
                <c:pt idx="36">
                  <c:v>0.32490700000000222</c:v>
                </c:pt>
                <c:pt idx="37">
                  <c:v>0.30222200000000021</c:v>
                </c:pt>
                <c:pt idx="38">
                  <c:v>0.2817110000000001</c:v>
                </c:pt>
                <c:pt idx="39">
                  <c:v>0.32237700000000336</c:v>
                </c:pt>
                <c:pt idx="40">
                  <c:v>0.38449000000000222</c:v>
                </c:pt>
                <c:pt idx="41">
                  <c:v>0.42834800000000223</c:v>
                </c:pt>
                <c:pt idx="42">
                  <c:v>0.414275</c:v>
                </c:pt>
                <c:pt idx="43">
                  <c:v>0.40138500000000021</c:v>
                </c:pt>
                <c:pt idx="44">
                  <c:v>0.3895490000000002</c:v>
                </c:pt>
                <c:pt idx="45">
                  <c:v>0.34902500000000036</c:v>
                </c:pt>
                <c:pt idx="46">
                  <c:v>0.34341900000000036</c:v>
                </c:pt>
                <c:pt idx="47">
                  <c:v>0.35222500000000001</c:v>
                </c:pt>
                <c:pt idx="48">
                  <c:v>0.38467800000000335</c:v>
                </c:pt>
                <c:pt idx="49">
                  <c:v>0.40072200000000002</c:v>
                </c:pt>
                <c:pt idx="50">
                  <c:v>0.4097670000000001</c:v>
                </c:pt>
              </c:numCache>
            </c:numRef>
          </c:val>
        </c:ser>
        <c:ser>
          <c:idx val="1"/>
          <c:order val="1"/>
          <c:tx>
            <c:strRef>
              <c:f>'[Chart in Microsoft Office PowerPoint]Sheet1'!$A$3</c:f>
              <c:strCache>
                <c:ptCount val="1"/>
                <c:pt idx="0">
                  <c:v>Offshore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</c:spPr>
          <c:cat>
            <c:numRef>
              <c:f>'[Chart in Microsoft Office PowerPoint]Sheet1'!$B$1:$AZ$1</c:f>
              <c:numCache>
                <c:formatCode>General</c:formatCode>
                <c:ptCount val="51"/>
                <c:pt idx="0">
                  <c:v>1990</c:v>
                </c:pt>
                <c:pt idx="5">
                  <c:v>1995</c:v>
                </c:pt>
                <c:pt idx="10">
                  <c:v>2000</c:v>
                </c:pt>
                <c:pt idx="15">
                  <c:v>2005</c:v>
                </c:pt>
                <c:pt idx="20">
                  <c:v>2010</c:v>
                </c:pt>
                <c:pt idx="25">
                  <c:v>2015</c:v>
                </c:pt>
                <c:pt idx="30">
                  <c:v>2020</c:v>
                </c:pt>
                <c:pt idx="35">
                  <c:v>2025</c:v>
                </c:pt>
                <c:pt idx="40">
                  <c:v>2030</c:v>
                </c:pt>
                <c:pt idx="45">
                  <c:v>2035</c:v>
                </c:pt>
                <c:pt idx="50">
                  <c:v>2040</c:v>
                </c:pt>
              </c:numCache>
            </c:numRef>
          </c:cat>
          <c:val>
            <c:numRef>
              <c:f>'[Chart in Microsoft Office PowerPoint]Sheet1'!$B$3:$AZ$3</c:f>
              <c:numCache>
                <c:formatCode>General</c:formatCode>
                <c:ptCount val="51"/>
                <c:pt idx="0">
                  <c:v>0.9540000000000014</c:v>
                </c:pt>
                <c:pt idx="1">
                  <c:v>1.0229999999999901</c:v>
                </c:pt>
                <c:pt idx="2">
                  <c:v>1.0690709999999999</c:v>
                </c:pt>
                <c:pt idx="3">
                  <c:v>1.0900000000000001</c:v>
                </c:pt>
                <c:pt idx="4">
                  <c:v>1.1379999999999901</c:v>
                </c:pt>
                <c:pt idx="5">
                  <c:v>1.2609999999999901</c:v>
                </c:pt>
                <c:pt idx="6">
                  <c:v>1.3143989999999999</c:v>
                </c:pt>
                <c:pt idx="7">
                  <c:v>1.4009999999999867</c:v>
                </c:pt>
                <c:pt idx="8">
                  <c:v>1.472999999999989</c:v>
                </c:pt>
                <c:pt idx="9">
                  <c:v>1.5580000000000001</c:v>
                </c:pt>
                <c:pt idx="10">
                  <c:v>1.6125820000000088</c:v>
                </c:pt>
                <c:pt idx="11">
                  <c:v>1.7049999999999899</c:v>
                </c:pt>
                <c:pt idx="12">
                  <c:v>1.7149999999999899</c:v>
                </c:pt>
                <c:pt idx="13">
                  <c:v>1.7169999999999899</c:v>
                </c:pt>
                <c:pt idx="14">
                  <c:v>1.5986199999999999</c:v>
                </c:pt>
                <c:pt idx="15">
                  <c:v>1.4209999999999869</c:v>
                </c:pt>
                <c:pt idx="16">
                  <c:v>1.4339999999999813</c:v>
                </c:pt>
                <c:pt idx="17">
                  <c:v>1.4059999999999793</c:v>
                </c:pt>
                <c:pt idx="18">
                  <c:v>1.274</c:v>
                </c:pt>
                <c:pt idx="19">
                  <c:v>1.6739999999999911</c:v>
                </c:pt>
                <c:pt idx="20">
                  <c:v>1.667999999999991</c:v>
                </c:pt>
                <c:pt idx="21">
                  <c:v>1.43</c:v>
                </c:pt>
                <c:pt idx="22">
                  <c:v>1.41</c:v>
                </c:pt>
                <c:pt idx="23">
                  <c:v>1.49</c:v>
                </c:pt>
                <c:pt idx="24">
                  <c:v>1.5920609999999999</c:v>
                </c:pt>
                <c:pt idx="25">
                  <c:v>1.628579</c:v>
                </c:pt>
                <c:pt idx="26">
                  <c:v>1.7866380000000008</c:v>
                </c:pt>
                <c:pt idx="27">
                  <c:v>1.7227249999999898</c:v>
                </c:pt>
                <c:pt idx="28">
                  <c:v>1.6952909999999999</c:v>
                </c:pt>
                <c:pt idx="29">
                  <c:v>1.729476</c:v>
                </c:pt>
                <c:pt idx="30">
                  <c:v>1.6876850000000001</c:v>
                </c:pt>
                <c:pt idx="31">
                  <c:v>1.636239</c:v>
                </c:pt>
                <c:pt idx="32">
                  <c:v>1.5955649999999901</c:v>
                </c:pt>
                <c:pt idx="33">
                  <c:v>1.5561229999999999</c:v>
                </c:pt>
                <c:pt idx="34">
                  <c:v>1.4894259999999901</c:v>
                </c:pt>
                <c:pt idx="35">
                  <c:v>1.4586189999999999</c:v>
                </c:pt>
                <c:pt idx="36">
                  <c:v>1.413257</c:v>
                </c:pt>
                <c:pt idx="37">
                  <c:v>1.4418779999999998</c:v>
                </c:pt>
                <c:pt idx="38">
                  <c:v>1.4382839999999999</c:v>
                </c:pt>
                <c:pt idx="39">
                  <c:v>1.4289759999999998</c:v>
                </c:pt>
                <c:pt idx="40">
                  <c:v>1.441520999999987</c:v>
                </c:pt>
                <c:pt idx="41">
                  <c:v>1.4921039999999999</c:v>
                </c:pt>
                <c:pt idx="42">
                  <c:v>1.5447939999999998</c:v>
                </c:pt>
                <c:pt idx="43">
                  <c:v>1.6289480000000001</c:v>
                </c:pt>
                <c:pt idx="44">
                  <c:v>1.6710880000000001</c:v>
                </c:pt>
                <c:pt idx="45">
                  <c:v>1.7243010000000001</c:v>
                </c:pt>
                <c:pt idx="46">
                  <c:v>1.6393949999999911</c:v>
                </c:pt>
                <c:pt idx="47">
                  <c:v>1.5776479999999999</c:v>
                </c:pt>
                <c:pt idx="48">
                  <c:v>1.607237</c:v>
                </c:pt>
                <c:pt idx="49">
                  <c:v>1.719241</c:v>
                </c:pt>
                <c:pt idx="50">
                  <c:v>1.747689999999992</c:v>
                </c:pt>
              </c:numCache>
            </c:numRef>
          </c:val>
        </c:ser>
        <c:ser>
          <c:idx val="2"/>
          <c:order val="2"/>
          <c:tx>
            <c:strRef>
              <c:f>'[Chart in Microsoft Office PowerPoint]Sheet1'!$A$4</c:f>
              <c:strCache>
                <c:ptCount val="1"/>
                <c:pt idx="0">
                  <c:v>Other onshore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cat>
            <c:numRef>
              <c:f>'[Chart in Microsoft Office PowerPoint]Sheet1'!$B$1:$AZ$1</c:f>
              <c:numCache>
                <c:formatCode>General</c:formatCode>
                <c:ptCount val="51"/>
                <c:pt idx="0">
                  <c:v>1990</c:v>
                </c:pt>
                <c:pt idx="5">
                  <c:v>1995</c:v>
                </c:pt>
                <c:pt idx="10">
                  <c:v>2000</c:v>
                </c:pt>
                <c:pt idx="15">
                  <c:v>2005</c:v>
                </c:pt>
                <c:pt idx="20">
                  <c:v>2010</c:v>
                </c:pt>
                <c:pt idx="25">
                  <c:v>2015</c:v>
                </c:pt>
                <c:pt idx="30">
                  <c:v>2020</c:v>
                </c:pt>
                <c:pt idx="35">
                  <c:v>2025</c:v>
                </c:pt>
                <c:pt idx="40">
                  <c:v>2030</c:v>
                </c:pt>
                <c:pt idx="45">
                  <c:v>2035</c:v>
                </c:pt>
                <c:pt idx="50">
                  <c:v>2040</c:v>
                </c:pt>
              </c:numCache>
            </c:numRef>
          </c:cat>
          <c:val>
            <c:numRef>
              <c:f>'[Chart in Microsoft Office PowerPoint]Sheet1'!$B$4:$AZ$4</c:f>
              <c:numCache>
                <c:formatCode>General</c:formatCode>
                <c:ptCount val="51"/>
                <c:pt idx="0">
                  <c:v>4.6259989999999647</c:v>
                </c:pt>
                <c:pt idx="1">
                  <c:v>4.5880000000000001</c:v>
                </c:pt>
                <c:pt idx="2">
                  <c:v>4.3829759999999656</c:v>
                </c:pt>
                <c:pt idx="3">
                  <c:v>4.17</c:v>
                </c:pt>
                <c:pt idx="4">
                  <c:v>3.96</c:v>
                </c:pt>
                <c:pt idx="5">
                  <c:v>3.8119999999999967</c:v>
                </c:pt>
                <c:pt idx="6">
                  <c:v>3.7547079999999999</c:v>
                </c:pt>
                <c:pt idx="7">
                  <c:v>3.7519999999999998</c:v>
                </c:pt>
                <c:pt idx="8">
                  <c:v>3.6019999999999999</c:v>
                </c:pt>
                <c:pt idx="9">
                  <c:v>3.2719999999999998</c:v>
                </c:pt>
                <c:pt idx="10">
                  <c:v>3.0851260000000011</c:v>
                </c:pt>
                <c:pt idx="11">
                  <c:v>2.9830000000000001</c:v>
                </c:pt>
                <c:pt idx="12">
                  <c:v>2.903</c:v>
                </c:pt>
                <c:pt idx="13">
                  <c:v>2.843</c:v>
                </c:pt>
                <c:pt idx="14">
                  <c:v>2.7520249999999997</c:v>
                </c:pt>
                <c:pt idx="15">
                  <c:v>2.7070000000000012</c:v>
                </c:pt>
                <c:pt idx="16">
                  <c:v>2.7270000000000012</c:v>
                </c:pt>
                <c:pt idx="17">
                  <c:v>2.71</c:v>
                </c:pt>
                <c:pt idx="18">
                  <c:v>2.4669999999999987</c:v>
                </c:pt>
                <c:pt idx="19">
                  <c:v>2.4169999999999985</c:v>
                </c:pt>
                <c:pt idx="20">
                  <c:v>2.3870010000000002</c:v>
                </c:pt>
                <c:pt idx="21">
                  <c:v>2.4459999999999997</c:v>
                </c:pt>
                <c:pt idx="22">
                  <c:v>2.3984889999999739</c:v>
                </c:pt>
                <c:pt idx="23">
                  <c:v>2.5176649999999987</c:v>
                </c:pt>
                <c:pt idx="24">
                  <c:v>2.5864689999999753</c:v>
                </c:pt>
                <c:pt idx="25">
                  <c:v>2.5650360000000001</c:v>
                </c:pt>
                <c:pt idx="26">
                  <c:v>2.5460159999999967</c:v>
                </c:pt>
                <c:pt idx="27">
                  <c:v>2.5259740000000002</c:v>
                </c:pt>
                <c:pt idx="28">
                  <c:v>2.5177589999999967</c:v>
                </c:pt>
                <c:pt idx="29">
                  <c:v>2.5221360000000002</c:v>
                </c:pt>
                <c:pt idx="30">
                  <c:v>2.480219</c:v>
                </c:pt>
                <c:pt idx="31">
                  <c:v>2.4684840000000001</c:v>
                </c:pt>
                <c:pt idx="32">
                  <c:v>2.4462179999999987</c:v>
                </c:pt>
                <c:pt idx="33">
                  <c:v>2.4146979999999987</c:v>
                </c:pt>
                <c:pt idx="34">
                  <c:v>2.3720109999999752</c:v>
                </c:pt>
                <c:pt idx="35">
                  <c:v>2.3584689999999644</c:v>
                </c:pt>
                <c:pt idx="36">
                  <c:v>2.3458739999999967</c:v>
                </c:pt>
                <c:pt idx="37">
                  <c:v>2.3325409999999693</c:v>
                </c:pt>
                <c:pt idx="38">
                  <c:v>2.3155709999999985</c:v>
                </c:pt>
                <c:pt idx="39">
                  <c:v>2.3007119999999999</c:v>
                </c:pt>
                <c:pt idx="40">
                  <c:v>2.2811650000000001</c:v>
                </c:pt>
                <c:pt idx="41">
                  <c:v>2.2669679999999999</c:v>
                </c:pt>
                <c:pt idx="42">
                  <c:v>2.2568729999999753</c:v>
                </c:pt>
                <c:pt idx="43">
                  <c:v>2.2253060000000002</c:v>
                </c:pt>
                <c:pt idx="44">
                  <c:v>2.1846649999999999</c:v>
                </c:pt>
                <c:pt idx="45">
                  <c:v>2.1314589999999733</c:v>
                </c:pt>
                <c:pt idx="46">
                  <c:v>2.0793370000000002</c:v>
                </c:pt>
                <c:pt idx="47">
                  <c:v>2.049461</c:v>
                </c:pt>
                <c:pt idx="48">
                  <c:v>2.025128</c:v>
                </c:pt>
                <c:pt idx="49">
                  <c:v>1.9776079999999998</c:v>
                </c:pt>
                <c:pt idx="50">
                  <c:v>1.9536189999999998</c:v>
                </c:pt>
              </c:numCache>
            </c:numRef>
          </c:val>
        </c:ser>
        <c:ser>
          <c:idx val="3"/>
          <c:order val="3"/>
          <c:tx>
            <c:strRef>
              <c:f>'[Chart in Microsoft Office PowerPoint]Sheet1'!$A$5</c:f>
              <c:strCache>
                <c:ptCount val="1"/>
                <c:pt idx="0">
                  <c:v>Tight oil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cat>
            <c:numRef>
              <c:f>'[Chart in Microsoft Office PowerPoint]Sheet1'!$B$1:$AZ$1</c:f>
              <c:numCache>
                <c:formatCode>General</c:formatCode>
                <c:ptCount val="51"/>
                <c:pt idx="0">
                  <c:v>1990</c:v>
                </c:pt>
                <c:pt idx="5">
                  <c:v>1995</c:v>
                </c:pt>
                <c:pt idx="10">
                  <c:v>2000</c:v>
                </c:pt>
                <c:pt idx="15">
                  <c:v>2005</c:v>
                </c:pt>
                <c:pt idx="20">
                  <c:v>2010</c:v>
                </c:pt>
                <c:pt idx="25">
                  <c:v>2015</c:v>
                </c:pt>
                <c:pt idx="30">
                  <c:v>2020</c:v>
                </c:pt>
                <c:pt idx="35">
                  <c:v>2025</c:v>
                </c:pt>
                <c:pt idx="40">
                  <c:v>2030</c:v>
                </c:pt>
                <c:pt idx="45">
                  <c:v>2035</c:v>
                </c:pt>
                <c:pt idx="50">
                  <c:v>2040</c:v>
                </c:pt>
              </c:numCache>
            </c:numRef>
          </c:cat>
          <c:val>
            <c:numRef>
              <c:f>'[Chart in Microsoft Office PowerPoint]Sheet1'!$B$5:$AZ$5</c:f>
              <c:numCache>
                <c:formatCode>General</c:formatCode>
                <c:ptCount val="51"/>
                <c:pt idx="0">
                  <c:v>4.0000000000000114E-3</c:v>
                </c:pt>
                <c:pt idx="1">
                  <c:v>7.0000000000000158E-3</c:v>
                </c:pt>
                <c:pt idx="2">
                  <c:v>6.0000000000000157E-3</c:v>
                </c:pt>
                <c:pt idx="3">
                  <c:v>5.000000000000014E-3</c:v>
                </c:pt>
                <c:pt idx="4">
                  <c:v>4.0000000000000114E-3</c:v>
                </c:pt>
                <c:pt idx="5">
                  <c:v>3.0000000000000135E-3</c:v>
                </c:pt>
                <c:pt idx="6">
                  <c:v>2.0000000000000018E-3</c:v>
                </c:pt>
                <c:pt idx="7">
                  <c:v>2.0000000000000018E-3</c:v>
                </c:pt>
                <c:pt idx="8">
                  <c:v>2.0000000000000018E-3</c:v>
                </c:pt>
                <c:pt idx="9">
                  <c:v>1.0000000000000009E-3</c:v>
                </c:pt>
                <c:pt idx="10">
                  <c:v>0.15400000000000011</c:v>
                </c:pt>
                <c:pt idx="11">
                  <c:v>0.15100000000000011</c:v>
                </c:pt>
                <c:pt idx="12">
                  <c:v>0.14200000000000004</c:v>
                </c:pt>
                <c:pt idx="13">
                  <c:v>0.1460000000000001</c:v>
                </c:pt>
                <c:pt idx="14">
                  <c:v>0.15900000000000111</c:v>
                </c:pt>
                <c:pt idx="15">
                  <c:v>0.18500000000000011</c:v>
                </c:pt>
                <c:pt idx="16">
                  <c:v>0.2</c:v>
                </c:pt>
                <c:pt idx="17">
                  <c:v>0.22700000000000012</c:v>
                </c:pt>
                <c:pt idx="18">
                  <c:v>0.53800000000000003</c:v>
                </c:pt>
                <c:pt idx="19">
                  <c:v>0.63000000000000445</c:v>
                </c:pt>
                <c:pt idx="20">
                  <c:v>0.82000000000000139</c:v>
                </c:pt>
                <c:pt idx="21">
                  <c:v>1.22</c:v>
                </c:pt>
                <c:pt idx="22">
                  <c:v>1.9965109999999999</c:v>
                </c:pt>
                <c:pt idx="23">
                  <c:v>2.2973350000000012</c:v>
                </c:pt>
                <c:pt idx="24">
                  <c:v>2.5138099999999977</c:v>
                </c:pt>
                <c:pt idx="25">
                  <c:v>2.6340629999999967</c:v>
                </c:pt>
                <c:pt idx="26">
                  <c:v>2.7122529999999738</c:v>
                </c:pt>
                <c:pt idx="27">
                  <c:v>2.7480010000000012</c:v>
                </c:pt>
                <c:pt idx="28">
                  <c:v>2.7597830000000001</c:v>
                </c:pt>
                <c:pt idx="29">
                  <c:v>2.7801430000000011</c:v>
                </c:pt>
                <c:pt idx="30">
                  <c:v>2.8125239999999967</c:v>
                </c:pt>
                <c:pt idx="31">
                  <c:v>2.8007819999999999</c:v>
                </c:pt>
                <c:pt idx="32">
                  <c:v>2.7420390000000001</c:v>
                </c:pt>
                <c:pt idx="33">
                  <c:v>2.6932960000000001</c:v>
                </c:pt>
                <c:pt idx="34">
                  <c:v>2.6666429999999739</c:v>
                </c:pt>
                <c:pt idx="35">
                  <c:v>2.6266529999999744</c:v>
                </c:pt>
                <c:pt idx="36">
                  <c:v>2.5240870000000002</c:v>
                </c:pt>
                <c:pt idx="37">
                  <c:v>2.438361</c:v>
                </c:pt>
                <c:pt idx="38">
                  <c:v>2.3867879999999997</c:v>
                </c:pt>
                <c:pt idx="39">
                  <c:v>2.2853280000000002</c:v>
                </c:pt>
                <c:pt idx="40">
                  <c:v>2.194896</c:v>
                </c:pt>
                <c:pt idx="41">
                  <c:v>2.135726</c:v>
                </c:pt>
                <c:pt idx="42">
                  <c:v>2.1020340000000002</c:v>
                </c:pt>
                <c:pt idx="43">
                  <c:v>2.0846789999999977</c:v>
                </c:pt>
                <c:pt idx="44">
                  <c:v>2.071987</c:v>
                </c:pt>
                <c:pt idx="45">
                  <c:v>2.0552179999999987</c:v>
                </c:pt>
                <c:pt idx="46">
                  <c:v>2.0459990000000001</c:v>
                </c:pt>
                <c:pt idx="47">
                  <c:v>2.0403630000000001</c:v>
                </c:pt>
                <c:pt idx="48">
                  <c:v>2.0281230000000012</c:v>
                </c:pt>
                <c:pt idx="49">
                  <c:v>2.0215160000000001</c:v>
                </c:pt>
                <c:pt idx="50">
                  <c:v>2.0150969999999977</c:v>
                </c:pt>
              </c:numCache>
            </c:numRef>
          </c:val>
        </c:ser>
        <c:axId val="34286976"/>
        <c:axId val="34333824"/>
      </c:areaChart>
      <c:lineChart>
        <c:grouping val="standard"/>
        <c:ser>
          <c:idx val="4"/>
          <c:order val="4"/>
          <c:tx>
            <c:strRef>
              <c:f>'[Chart in Microsoft Office PowerPoint]Sheet1'!$A$6</c:f>
              <c:strCache>
                <c:ptCount val="1"/>
                <c:pt idx="0">
                  <c:v>STEO February 2013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'[Chart in Microsoft Office PowerPoint]Sheet1'!$W$1:$Z$1</c:f>
              <c:numCache>
                <c:formatCode>General</c:formatCode>
                <c:ptCount val="4"/>
              </c:numCache>
            </c:numRef>
          </c:cat>
          <c:val>
            <c:numRef>
              <c:f>'[Chart in Microsoft Office PowerPoint]Sheet1'!$B$6:$AZ$6</c:f>
              <c:numCache>
                <c:formatCode>General</c:formatCode>
                <c:ptCount val="51"/>
                <c:pt idx="21">
                  <c:v>5.6659999999999746</c:v>
                </c:pt>
                <c:pt idx="22">
                  <c:v>6.44</c:v>
                </c:pt>
                <c:pt idx="23">
                  <c:v>7.25</c:v>
                </c:pt>
                <c:pt idx="24">
                  <c:v>7.8199999999999976</c:v>
                </c:pt>
              </c:numCache>
            </c:numRef>
          </c:val>
        </c:ser>
        <c:marker val="1"/>
        <c:axId val="34286976"/>
        <c:axId val="34333824"/>
      </c:lineChart>
      <c:catAx>
        <c:axId val="3428697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34333824"/>
        <c:crosses val="autoZero"/>
        <c:auto val="1"/>
        <c:lblAlgn val="ctr"/>
        <c:lblOffset val="100"/>
        <c:tickMarkSkip val="5"/>
      </c:catAx>
      <c:valAx>
        <c:axId val="34333824"/>
        <c:scaling>
          <c:orientation val="minMax"/>
          <c:max val="8"/>
        </c:scaling>
        <c:axPos val="l"/>
        <c:majorGridlines/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34286976"/>
        <c:crosses val="autoZero"/>
        <c:crossBetween val="midCat"/>
        <c:majorUnit val="2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8B8D6D-5FC2-4B48-A24C-AE1C608FCAD7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E7302F4-F778-48B9-B590-AB02DBBF4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264856-B594-44A3-8281-079098EEA0AD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0DC073-D3DF-491C-B8DA-A2EB34B9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079AE-4ABE-431B-ACE9-1CB2F50EB13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Some overlap of the two.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69A8B1-A4E6-4E57-84E4-B13C647622C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Some overlap of the two.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7E42B7-4360-4DE4-A2C3-AEB7241A5BD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Broad base of support and funding, not industry. Touched on the great importance of the chemical industry and trucking, but focused on the upstream.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B70594-1F6E-45F5-A163-C62FF9B4D4E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Ohio has about a $500 Billion economy. In the 13 strong shale counties, there was an astounding 21.1% increase in total sales activity in 2012 compared to 2011. In raw numbers that's an increase of $2.6 billion of economic activity, rising to $14.9 billion in 2012 from $12.3 billion in 2011. 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FD9BC-FB78-4352-BA1C-DB9024F6088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study projects that the region will support 127,000 jobs and produce an economic impact of $89 billion for Texas in 2022.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The Center for Community and Business Research (CCBR) estimated that close to $19 billion was spent on capital expenditures in 2012.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Wood Mackenzie Ltd.1 recently calculated that oil and gas companies will spend $28 billion in the South Texas Eagle Ford play during 2013. 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1816D9-78A1-43A5-976F-63ED3245963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Upstream – Midstream – Downstream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Midstream investments – chem comp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C6CEC-A8AB-4AF7-BFDE-899E3B00EB3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We aren't the only play, but we are amidst the largest.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DB0BE-94CB-4141-A9A7-F50CBED5E9A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Some overlap of the two.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F440FD-549B-4ED6-88F8-4883EA2E7C5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Thorla McKee well 1814.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3F2973-BE67-4900-A768-61FADAC1423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Some overlap of the two.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3F86A-CD34-4F41-A505-50EBCF4BA39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Some overlap of the two.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B01C84-158A-4D80-959F-62EB7F84050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Energy Information Administration 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616E86-B861-413E-8B30-774A1484FCE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7272A-AC81-4F85-8FB5-9C16F2168D0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Some overlap of the two.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6C3356-26F3-48C9-A1B0-DD6CC1468AE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442AC-9804-4BB0-852D-1BFF2339D99E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4A2B-AE01-4B21-94FE-1DA8871EB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53A15-C904-41ED-8CD4-D8FE02153EA5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48DFB-AC26-4318-AD78-FB74852B0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4A3A6-5D24-44B5-9D60-389EF5244353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02566-21C2-4743-8CAA-D248C84B1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0D86F-C5D5-42CE-BEE5-40C593B1607F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6DB2-FED1-494C-ABD3-411CC6411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9B1C8-0B03-4356-80BD-A0C5240AB314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D890-7DA3-4A82-B0B1-472BEDB0F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CD3AB-EBE4-49EF-B74D-30B5B80A5058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D236-02D6-4A62-836B-89333A8D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0061-46C5-4356-BD8C-F448D74C2950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708BE-8FC8-491B-9F3A-224A72288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3D8A-E059-4887-BE46-DF1FC35E9D9A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9823-444A-45B5-953C-5FBA61231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A4FE-8E20-486E-8E79-342F99E5E884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D74B-CDEE-4074-B7FF-DA8912E6D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5802-A809-426A-8F10-D02F84DDB3BF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8A38-E26D-4339-9C89-978FCD0B8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46418-F130-4595-A20A-32BCEA3B639F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4D39-3CBE-4456-8249-FA73032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5D9C9B-C8AF-4ECB-B4EF-AED13275C4E3}" type="datetimeFigureOut">
              <a:rPr lang="en-US"/>
              <a:pPr>
                <a:defRPr/>
              </a:pPr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B5A04D-918A-4ED4-93E1-F4A33A1D3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3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51004" y="-1119486"/>
            <a:ext cx="11195895" cy="93192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1698625" y="2082800"/>
            <a:ext cx="7705725" cy="2009775"/>
          </a:xfrm>
        </p:spPr>
        <p:txBody>
          <a:bodyPr/>
          <a:lstStyle/>
          <a:p>
            <a:pPr algn="l" eaLnBrk="1" hangingPunct="1"/>
            <a:r>
              <a:rPr lang="en-US" sz="6000" smtClean="0">
                <a:latin typeface="Garamond" pitchFamily="18" charset="0"/>
              </a:rPr>
              <a:t>JIM SAMUEL</a:t>
            </a:r>
            <a:r>
              <a:rPr lang="en-US" sz="6700" smtClean="0">
                <a:latin typeface="Garamond" pitchFamily="18" charset="0"/>
              </a:rPr>
              <a:t/>
            </a:r>
            <a:br>
              <a:rPr lang="en-US" sz="6700" smtClean="0">
                <a:latin typeface="Garamond" pitchFamily="18" charset="0"/>
              </a:rPr>
            </a:br>
            <a:r>
              <a:rPr lang="en-US" sz="2400" smtClean="0">
                <a:latin typeface="Garamond" pitchFamily="18" charset="0"/>
              </a:rPr>
              <a:t>PRINCIPAL, CAPITOL INTEGRITY GROUP</a:t>
            </a:r>
          </a:p>
        </p:txBody>
      </p:sp>
      <p:sp>
        <p:nvSpPr>
          <p:cNvPr id="15365" name="Subtitle 2"/>
          <p:cNvSpPr>
            <a:spLocks noGrp="1"/>
          </p:cNvSpPr>
          <p:nvPr>
            <p:ph type="subTitle" idx="1"/>
          </p:nvPr>
        </p:nvSpPr>
        <p:spPr>
          <a:xfrm>
            <a:off x="1698625" y="242888"/>
            <a:ext cx="7445375" cy="2208212"/>
          </a:xfrm>
        </p:spPr>
        <p:txBody>
          <a:bodyPr/>
          <a:lstStyle/>
          <a:p>
            <a:pPr algn="r" eaLnBrk="1" hangingPunct="1"/>
            <a:r>
              <a:rPr lang="en-US" sz="4000" b="1" smtClean="0">
                <a:solidFill>
                  <a:srgbClr val="6988AF"/>
                </a:solidFill>
                <a:latin typeface="Optima"/>
              </a:rPr>
              <a:t>American Chemistry Council</a:t>
            </a:r>
          </a:p>
          <a:p>
            <a:pPr algn="r" eaLnBrk="1" hangingPunct="1"/>
            <a:r>
              <a:rPr lang="en-US" sz="2400" b="1" smtClean="0">
                <a:solidFill>
                  <a:srgbClr val="6988AF"/>
                </a:solidFill>
                <a:latin typeface="Optima"/>
              </a:rPr>
              <a:t>25th Anniversary Responsible Care Conference</a:t>
            </a:r>
          </a:p>
          <a:p>
            <a:pPr algn="r" eaLnBrk="1" hangingPunct="1"/>
            <a:r>
              <a:rPr lang="en-US" sz="2400" b="1" smtClean="0">
                <a:solidFill>
                  <a:srgbClr val="6988AF"/>
                </a:solidFill>
                <a:latin typeface="Optima"/>
              </a:rPr>
              <a:t>May 8, 2013    Hollywood, FL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092575" y="5634038"/>
            <a:ext cx="4657725" cy="1076325"/>
            <a:chOff x="4092581" y="5633977"/>
            <a:chExt cx="4657041" cy="1076167"/>
          </a:xfrm>
        </p:grpSpPr>
        <p:pic>
          <p:nvPicPr>
            <p:cNvPr id="15367" name="Picture 3" descr="blue oval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63944" y="5633977"/>
              <a:ext cx="1685678" cy="1076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6" descr="NEI primary logo RGB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2581" y="5827723"/>
              <a:ext cx="2845158" cy="71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46" name="Subtitle 2"/>
          <p:cNvSpPr>
            <a:spLocks noGrp="1"/>
          </p:cNvSpPr>
          <p:nvPr>
            <p:ph type="subTitle" idx="1"/>
          </p:nvPr>
        </p:nvSpPr>
        <p:spPr>
          <a:xfrm>
            <a:off x="981075" y="820738"/>
            <a:ext cx="7045325" cy="512762"/>
          </a:xfrm>
        </p:spPr>
        <p:txBody>
          <a:bodyPr/>
          <a:lstStyle/>
          <a:p>
            <a:pPr algn="l" eaLnBrk="1" hangingPunct="1"/>
            <a:r>
              <a:rPr lang="en-US" sz="2400" b="1" smtClean="0">
                <a:solidFill>
                  <a:srgbClr val="6988AF"/>
                </a:solidFill>
                <a:latin typeface="Optima"/>
              </a:rPr>
              <a:t>U.S. tight oil production has also grown.</a:t>
            </a:r>
          </a:p>
        </p:txBody>
      </p:sp>
      <p:sp>
        <p:nvSpPr>
          <p:cNvPr id="4147" name="Text Placeholder 11"/>
          <p:cNvSpPr txBox="1">
            <a:spLocks/>
          </p:cNvSpPr>
          <p:nvPr/>
        </p:nvSpPr>
        <p:spPr bwMode="auto">
          <a:xfrm>
            <a:off x="538163" y="5915025"/>
            <a:ext cx="79470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>
                <a:latin typeface="Optima"/>
                <a:ea typeface="Optima"/>
                <a:cs typeface="Optima"/>
              </a:rPr>
              <a:t>U.S. tight oil production for select plays in million barrels per day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Source:  Drilling Info (formerly HPDI), Texas RRC, North Dakota department of mineral resources, and EIA,  through October 2012.</a:t>
            </a:r>
          </a:p>
        </p:txBody>
      </p:sp>
      <p:graphicFrame>
        <p:nvGraphicFramePr>
          <p:cNvPr id="4142" name="Object 46"/>
          <p:cNvGraphicFramePr>
            <a:graphicFrameLocks/>
          </p:cNvGraphicFramePr>
          <p:nvPr/>
        </p:nvGraphicFramePr>
        <p:xfrm>
          <a:off x="180975" y="1531938"/>
          <a:ext cx="8788400" cy="4481512"/>
        </p:xfrm>
        <a:graphic>
          <a:graphicData uri="http://schemas.openxmlformats.org/presentationml/2006/ole">
            <p:oleObj spid="_x0000_s4142" r:id="rId4" imgW="8785097" imgH="448704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636819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1033463"/>
            <a:ext cx="79248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 rot="20396818">
            <a:off x="6817139" y="3650633"/>
            <a:ext cx="1276469" cy="640080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>
            <a:glow>
              <a:srgbClr val="FFFF00">
                <a:alpha val="23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 rot="411454">
            <a:off x="881063" y="3883025"/>
            <a:ext cx="7334250" cy="1622425"/>
          </a:xfrm>
          <a:prstGeom prst="rect">
            <a:avLst/>
          </a:prstGeom>
          <a:solidFill>
            <a:schemeClr val="bg2">
              <a:lumMod val="90000"/>
              <a:alpha val="89000"/>
            </a:schemeClr>
          </a:solidFill>
          <a:ln cap="rnd">
            <a:solidFill>
              <a:schemeClr val="tx1"/>
            </a:solidFill>
            <a:beve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October, Mr. Putin called on Gazprom to adapt its strategy in response to what he called the “shale revolution.”</a:t>
            </a:r>
            <a:endParaRPr lang="en-US" sz="1800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[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…]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“By 2010, the U.S. unexpectedly had supplanted Russia as the world’s largest natural-gas producer.”  </a:t>
            </a:r>
            <a:endParaRPr lang="en-US" sz="18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964" name="Subtitle 2"/>
          <p:cNvSpPr>
            <a:spLocks noGrp="1"/>
          </p:cNvSpPr>
          <p:nvPr>
            <p:ph type="subTitle" idx="1"/>
          </p:nvPr>
        </p:nvSpPr>
        <p:spPr>
          <a:xfrm>
            <a:off x="587375" y="1036638"/>
            <a:ext cx="6203950" cy="739775"/>
          </a:xfrm>
        </p:spPr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6988AF"/>
                </a:solidFill>
                <a:latin typeface="Optima"/>
              </a:rPr>
              <a:t>Economic Impact Studies</a:t>
            </a:r>
          </a:p>
        </p:txBody>
      </p:sp>
      <p:sp>
        <p:nvSpPr>
          <p:cNvPr id="40965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2400" b="1">
              <a:latin typeface="Optima"/>
            </a:endParaRPr>
          </a:p>
        </p:txBody>
      </p:sp>
      <p:pic>
        <p:nvPicPr>
          <p:cNvPr id="4096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1776413"/>
            <a:ext cx="2309813" cy="297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0" y="1735138"/>
            <a:ext cx="2287588" cy="2971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096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8013" y="3330575"/>
            <a:ext cx="2349500" cy="30654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0" y="2374900"/>
            <a:ext cx="2295525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988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2400" b="1">
              <a:latin typeface="Optima"/>
            </a:endParaRPr>
          </a:p>
        </p:txBody>
      </p:sp>
      <p:pic>
        <p:nvPicPr>
          <p:cNvPr id="4198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3330575"/>
            <a:ext cx="2349500" cy="30654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942975" y="1814513"/>
            <a:ext cx="765492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latin typeface="Optima"/>
              </a:rPr>
              <a:t>65,680 Related Jobs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latin typeface="Optima"/>
              </a:rPr>
              <a:t>$4.9 Billion in value added growth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latin typeface="Optima"/>
              </a:rPr>
              <a:t>$433 million in new State &amp; Local taxes</a:t>
            </a:r>
          </a:p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latin typeface="Optima"/>
              </a:rPr>
              <a:t>…in Ohio by 2014</a:t>
            </a:r>
          </a:p>
        </p:txBody>
      </p:sp>
      <p:sp>
        <p:nvSpPr>
          <p:cNvPr id="41991" name="Subtitle 2"/>
          <p:cNvSpPr txBox="1">
            <a:spLocks/>
          </p:cNvSpPr>
          <p:nvPr/>
        </p:nvSpPr>
        <p:spPr bwMode="auto">
          <a:xfrm>
            <a:off x="739775" y="1189038"/>
            <a:ext cx="55181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b="1">
                <a:solidFill>
                  <a:srgbClr val="6988AF"/>
                </a:solidFill>
                <a:latin typeface="Optima"/>
              </a:rPr>
              <a:t>Economic Impact - Utica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036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2400" b="1">
              <a:latin typeface="Optima"/>
            </a:endParaRPr>
          </a:p>
        </p:txBody>
      </p:sp>
      <p:pic>
        <p:nvPicPr>
          <p:cNvPr id="4403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3330575"/>
            <a:ext cx="2349500" cy="30654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8" name="Subtitle 2"/>
          <p:cNvSpPr txBox="1">
            <a:spLocks/>
          </p:cNvSpPr>
          <p:nvPr/>
        </p:nvSpPr>
        <p:spPr bwMode="auto">
          <a:xfrm>
            <a:off x="914400" y="1776413"/>
            <a:ext cx="822960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latin typeface="Optima"/>
                <a:ea typeface="Optima"/>
                <a:cs typeface="Optima"/>
              </a:rPr>
              <a:t>$4.9 billion in value added growth means shale-related growth over 3 years will exceed the total average growth rate for Ohio's economy for the past 13 years!</a:t>
            </a:r>
          </a:p>
        </p:txBody>
      </p:sp>
      <p:sp>
        <p:nvSpPr>
          <p:cNvPr id="44039" name="Subtitle 2"/>
          <p:cNvSpPr txBox="1">
            <a:spLocks/>
          </p:cNvSpPr>
          <p:nvPr/>
        </p:nvSpPr>
        <p:spPr bwMode="auto">
          <a:xfrm>
            <a:off x="739775" y="1189038"/>
            <a:ext cx="55181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b="1">
                <a:solidFill>
                  <a:srgbClr val="6988AF"/>
                </a:solidFill>
                <a:latin typeface="Optima"/>
              </a:rPr>
              <a:t>Economic Impact - Utica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084" name="Subtitle 2"/>
          <p:cNvSpPr>
            <a:spLocks noGrp="1"/>
          </p:cNvSpPr>
          <p:nvPr>
            <p:ph type="subTitle" idx="1"/>
          </p:nvPr>
        </p:nvSpPr>
        <p:spPr>
          <a:xfrm>
            <a:off x="587375" y="1036638"/>
            <a:ext cx="5518150" cy="739775"/>
          </a:xfrm>
        </p:spPr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6988AF"/>
                </a:solidFill>
                <a:latin typeface="Optima"/>
              </a:rPr>
              <a:t>Economic Impact Studies</a:t>
            </a:r>
          </a:p>
        </p:txBody>
      </p:sp>
      <p:sp>
        <p:nvSpPr>
          <p:cNvPr id="46085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2400" b="1">
              <a:latin typeface="Optima"/>
            </a:endParaRPr>
          </a:p>
        </p:txBody>
      </p:sp>
      <p:pic>
        <p:nvPicPr>
          <p:cNvPr id="4608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1776413"/>
            <a:ext cx="2309813" cy="297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0" y="1735138"/>
            <a:ext cx="2287588" cy="2971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608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8013" y="3330575"/>
            <a:ext cx="2349500" cy="30654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0" y="2374900"/>
            <a:ext cx="2295525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108" name="Subtitle 2"/>
          <p:cNvSpPr>
            <a:spLocks noGrp="1"/>
          </p:cNvSpPr>
          <p:nvPr>
            <p:ph type="subTitle" idx="1"/>
          </p:nvPr>
        </p:nvSpPr>
        <p:spPr>
          <a:xfrm>
            <a:off x="587375" y="1036638"/>
            <a:ext cx="5518150" cy="739775"/>
          </a:xfrm>
        </p:spPr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6988AF"/>
                </a:solidFill>
                <a:latin typeface="Optima"/>
              </a:rPr>
              <a:t>Economic Impact – Eagle Ford</a:t>
            </a:r>
          </a:p>
        </p:txBody>
      </p:sp>
      <p:sp>
        <p:nvSpPr>
          <p:cNvPr id="47109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2400" b="1">
              <a:latin typeface="Optima"/>
            </a:endParaRPr>
          </a:p>
        </p:txBody>
      </p:sp>
      <p:pic>
        <p:nvPicPr>
          <p:cNvPr id="4711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0" y="2374900"/>
            <a:ext cx="2295525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81000" y="1928813"/>
            <a:ext cx="8216900" cy="1804987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Optima"/>
                <a:cs typeface="Optima"/>
              </a:rPr>
              <a:t>2012 </a:t>
            </a:r>
            <a:r>
              <a:rPr lang="en-US" sz="2400" b="1" dirty="0" smtClean="0">
                <a:solidFill>
                  <a:schemeClr val="tx1"/>
                </a:solidFill>
                <a:latin typeface="Optima"/>
                <a:cs typeface="Optima"/>
              </a:rPr>
              <a:t>impact </a:t>
            </a:r>
            <a:r>
              <a:rPr lang="en-US" sz="2400" b="1" dirty="0">
                <a:solidFill>
                  <a:schemeClr val="tx1"/>
                </a:solidFill>
                <a:latin typeface="Optima"/>
                <a:cs typeface="Optima"/>
              </a:rPr>
              <a:t>on a 20-county region </a:t>
            </a:r>
            <a:r>
              <a:rPr lang="en-US" sz="2400" b="1" dirty="0" smtClean="0">
                <a:solidFill>
                  <a:schemeClr val="tx1"/>
                </a:solidFill>
                <a:latin typeface="Optima"/>
                <a:cs typeface="Optima"/>
              </a:rPr>
              <a:t>showed</a:t>
            </a:r>
          </a:p>
          <a:p>
            <a:pPr marL="342900" indent="-342900" algn="l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Optima"/>
                <a:cs typeface="Optima"/>
              </a:rPr>
              <a:t>$</a:t>
            </a:r>
            <a:r>
              <a:rPr lang="en-US" sz="2400" b="1" dirty="0">
                <a:solidFill>
                  <a:schemeClr val="tx1"/>
                </a:solidFill>
                <a:latin typeface="Optima"/>
                <a:cs typeface="Optima"/>
              </a:rPr>
              <a:t>61 billion </a:t>
            </a:r>
            <a:r>
              <a:rPr lang="en-US" sz="2400" b="1" dirty="0" smtClean="0">
                <a:solidFill>
                  <a:schemeClr val="tx1"/>
                </a:solidFill>
                <a:latin typeface="Optima"/>
                <a:cs typeface="Optima"/>
              </a:rPr>
              <a:t>economic impact</a:t>
            </a:r>
          </a:p>
          <a:p>
            <a:pPr marL="342900" indent="-342900" algn="l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Optima"/>
                <a:cs typeface="Optima"/>
              </a:rPr>
              <a:t>116,000 related jobs</a:t>
            </a:r>
            <a:endParaRPr lang="en-US" sz="2400" b="1" dirty="0">
              <a:solidFill>
                <a:schemeClr val="tx1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156" name="Subtitle 2"/>
          <p:cNvSpPr>
            <a:spLocks noGrp="1"/>
          </p:cNvSpPr>
          <p:nvPr>
            <p:ph type="subTitle" idx="1"/>
          </p:nvPr>
        </p:nvSpPr>
        <p:spPr>
          <a:xfrm>
            <a:off x="587375" y="1036638"/>
            <a:ext cx="5518150" cy="739775"/>
          </a:xfrm>
        </p:spPr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6988AF"/>
                </a:solidFill>
                <a:latin typeface="Optima"/>
              </a:rPr>
              <a:t>Economic Impacts</a:t>
            </a:r>
          </a:p>
        </p:txBody>
      </p:sp>
      <p:sp>
        <p:nvSpPr>
          <p:cNvPr id="49157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2400" b="1">
              <a:latin typeface="Optima"/>
            </a:endParaRPr>
          </a:p>
        </p:txBody>
      </p:sp>
      <p:sp>
        <p:nvSpPr>
          <p:cNvPr id="49158" name="Subtitle 2"/>
          <p:cNvSpPr txBox="1">
            <a:spLocks/>
          </p:cNvSpPr>
          <p:nvPr/>
        </p:nvSpPr>
        <p:spPr bwMode="auto">
          <a:xfrm>
            <a:off x="809625" y="1928813"/>
            <a:ext cx="778827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171450"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latin typeface="Optima"/>
                <a:ea typeface="Optima"/>
                <a:cs typeface="Optima"/>
              </a:rPr>
              <a:t>The “Boom-to-Bust” Cycle or “Boom-to-Boom”?</a:t>
            </a:r>
          </a:p>
          <a:p>
            <a:pPr marL="228600" indent="-171450"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latin typeface="Optima"/>
                <a:ea typeface="Optima"/>
                <a:cs typeface="Optima"/>
              </a:rPr>
              <a:t>Real or perceived? It’s about timing, location and </a:t>
            </a:r>
            <a:r>
              <a:rPr lang="en-US" sz="2400" b="1" u="sng">
                <a:latin typeface="Optima"/>
                <a:ea typeface="Optima"/>
                <a:cs typeface="Optima"/>
              </a:rPr>
              <a:t>technology</a:t>
            </a:r>
            <a:r>
              <a:rPr lang="en-US" sz="2400" b="1">
                <a:latin typeface="Optima"/>
                <a:ea typeface="Optima"/>
                <a:cs typeface="Optima"/>
              </a:rPr>
              <a:t>.</a:t>
            </a:r>
          </a:p>
          <a:p>
            <a:pPr marL="228600" indent="-171450"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latin typeface="Optima"/>
                <a:ea typeface="Optima"/>
                <a:cs typeface="Optima"/>
              </a:rPr>
              <a:t>As drilling becomes production, jobs and economics change.</a:t>
            </a:r>
          </a:p>
          <a:p>
            <a:pPr marL="228600" indent="-171450"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latin typeface="Optima"/>
                <a:ea typeface="Optima"/>
                <a:cs typeface="Optima"/>
              </a:rPr>
              <a:t>Regional goal to create sustainable economic impact up and down the supply chain and industry stream.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930135" y="-635747"/>
            <a:ext cx="11195895" cy="93192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252" name="Title 1"/>
          <p:cNvSpPr>
            <a:spLocks noGrp="1"/>
          </p:cNvSpPr>
          <p:nvPr>
            <p:ph type="ctrTitle"/>
          </p:nvPr>
        </p:nvSpPr>
        <p:spPr>
          <a:xfrm>
            <a:off x="992188" y="1350963"/>
            <a:ext cx="7704137" cy="1463675"/>
          </a:xfrm>
        </p:spPr>
        <p:txBody>
          <a:bodyPr/>
          <a:lstStyle/>
          <a:p>
            <a:pPr algn="l" eaLnBrk="1" hangingPunct="1"/>
            <a:r>
              <a:rPr lang="en-US" sz="6700" smtClean="0">
                <a:latin typeface="Garamond" pitchFamily="18" charset="0"/>
              </a:rPr>
              <a:t>THANK YOU</a:t>
            </a:r>
            <a:endParaRPr lang="en-US" sz="3100" smtClean="0">
              <a:latin typeface="Garamond" pitchFamily="18" charset="0"/>
            </a:endParaRPr>
          </a:p>
        </p:txBody>
      </p:sp>
      <p:pic>
        <p:nvPicPr>
          <p:cNvPr id="53253" name="Picture 3" descr="blue ov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5556250"/>
            <a:ext cx="16859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NEI primary logo RG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1388" y="5751513"/>
            <a:ext cx="28448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Subtitle 2"/>
          <p:cNvSpPr>
            <a:spLocks noGrp="1"/>
          </p:cNvSpPr>
          <p:nvPr>
            <p:ph type="subTitle" idx="1"/>
          </p:nvPr>
        </p:nvSpPr>
        <p:spPr>
          <a:xfrm>
            <a:off x="1117600" y="3140075"/>
            <a:ext cx="5518150" cy="1717675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rgbClr val="6988AF"/>
                </a:solidFill>
                <a:latin typeface="Garamond" pitchFamily="18" charset="0"/>
              </a:rPr>
              <a:t>Capitolintegrity.com</a:t>
            </a:r>
          </a:p>
          <a:p>
            <a:pPr algn="l" eaLnBrk="1" hangingPunct="1"/>
            <a:r>
              <a:rPr lang="en-US" sz="2800" smtClean="0">
                <a:solidFill>
                  <a:srgbClr val="6988AF"/>
                </a:solidFill>
                <a:latin typeface="Garamond" pitchFamily="18" charset="0"/>
              </a:rPr>
              <a:t>NEIenergy.org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12" name="Subtitle 2"/>
          <p:cNvSpPr>
            <a:spLocks noGrp="1"/>
          </p:cNvSpPr>
          <p:nvPr>
            <p:ph type="subTitle" idx="1"/>
          </p:nvPr>
        </p:nvSpPr>
        <p:spPr>
          <a:xfrm>
            <a:off x="587375" y="973138"/>
            <a:ext cx="7680325" cy="739775"/>
          </a:xfrm>
        </p:spPr>
        <p:txBody>
          <a:bodyPr/>
          <a:lstStyle/>
          <a:p>
            <a:pPr algn="l" eaLnBrk="1" hangingPunct="1"/>
            <a:r>
              <a:rPr lang="en-US" sz="2400" b="1" smtClean="0">
                <a:solidFill>
                  <a:srgbClr val="6988AF"/>
                </a:solidFill>
                <a:latin typeface="Optima"/>
              </a:rPr>
              <a:t>Some Basic Geology/Geography</a:t>
            </a: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5550" y="1660525"/>
            <a:ext cx="66738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494064" y="2260600"/>
            <a:ext cx="640080" cy="640080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>
            <a:glow rad="508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7944" y="4686300"/>
            <a:ext cx="640080" cy="640080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>
            <a:glow rad="508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26560" y="5219700"/>
            <a:ext cx="640080" cy="640080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>
            <a:glow rad="508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08520" y="3429000"/>
            <a:ext cx="640080" cy="640080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>
            <a:glow rad="508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460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latin typeface="Optima"/>
              </a:rPr>
              <a:t>EIA  Numbers</a:t>
            </a:r>
            <a:endParaRPr lang="en-US" sz="1000" b="1">
              <a:latin typeface="Optima"/>
            </a:endParaRPr>
          </a:p>
        </p:txBody>
      </p:sp>
      <p:pic>
        <p:nvPicPr>
          <p:cNvPr id="19461" name="Picture 2" descr="An Elusive Pr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" y="1447800"/>
            <a:ext cx="785018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Subtitle 2"/>
          <p:cNvSpPr txBox="1">
            <a:spLocks/>
          </p:cNvSpPr>
          <p:nvPr/>
        </p:nvSpPr>
        <p:spPr bwMode="auto">
          <a:xfrm>
            <a:off x="981075" y="820738"/>
            <a:ext cx="704532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solidFill>
                  <a:srgbClr val="6988AF"/>
                </a:solidFill>
                <a:latin typeface="Optima"/>
              </a:rPr>
              <a:t>Shale development </a:t>
            </a:r>
            <a:r>
              <a:rPr lang="en-US" sz="2400" b="1" u="sng">
                <a:solidFill>
                  <a:srgbClr val="6988AF"/>
                </a:solidFill>
                <a:latin typeface="Optima"/>
              </a:rPr>
              <a:t>could</a:t>
            </a:r>
            <a:r>
              <a:rPr lang="en-US" sz="2400" b="1">
                <a:solidFill>
                  <a:srgbClr val="6988AF"/>
                </a:solidFill>
                <a:latin typeface="Optima"/>
              </a:rPr>
              <a:t> be worldwide.</a:t>
            </a:r>
          </a:p>
        </p:txBody>
      </p:sp>
      <p:sp>
        <p:nvSpPr>
          <p:cNvPr id="19463" name="Text Placeholder 20"/>
          <p:cNvSpPr txBox="1">
            <a:spLocks/>
          </p:cNvSpPr>
          <p:nvPr/>
        </p:nvSpPr>
        <p:spPr bwMode="auto">
          <a:xfrm>
            <a:off x="639763" y="6054725"/>
            <a:ext cx="79470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Source:  Wall Street Journal, December 3,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08" name="Subtitle 2"/>
          <p:cNvSpPr>
            <a:spLocks noGrp="1"/>
          </p:cNvSpPr>
          <p:nvPr>
            <p:ph type="subTitle" idx="1"/>
          </p:nvPr>
        </p:nvSpPr>
        <p:spPr>
          <a:xfrm>
            <a:off x="587375" y="1036638"/>
            <a:ext cx="5518150" cy="739775"/>
          </a:xfrm>
        </p:spPr>
        <p:txBody>
          <a:bodyPr/>
          <a:lstStyle/>
          <a:p>
            <a:pPr algn="l" eaLnBrk="1" hangingPunct="1"/>
            <a:r>
              <a:rPr lang="en-US" sz="2400" b="1" smtClean="0">
                <a:solidFill>
                  <a:srgbClr val="6988AF"/>
                </a:solidFill>
                <a:latin typeface="Optima"/>
              </a:rPr>
              <a:t>Why is this so different?</a:t>
            </a:r>
          </a:p>
        </p:txBody>
      </p:sp>
      <p:sp>
        <p:nvSpPr>
          <p:cNvPr id="21509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2400" b="1">
              <a:latin typeface="Optima"/>
            </a:endParaRPr>
          </a:p>
        </p:txBody>
      </p:sp>
      <p:pic>
        <p:nvPicPr>
          <p:cNvPr id="21510" name="Picture 1" descr="Figure_2.jpg"/>
          <p:cNvPicPr>
            <a:picLocks noChangeAspect="1"/>
          </p:cNvPicPr>
          <p:nvPr/>
        </p:nvPicPr>
        <p:blipFill>
          <a:blip r:embed="rId3"/>
          <a:srcRect l="879" t="2489" r="674" b="1741"/>
          <a:stretch>
            <a:fillRect/>
          </a:stretch>
        </p:blipFill>
        <p:spPr bwMode="auto">
          <a:xfrm>
            <a:off x="1225550" y="1736725"/>
            <a:ext cx="6689725" cy="4598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1162050" y="6299200"/>
            <a:ext cx="3346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latin typeface="Optima"/>
                <a:ea typeface="Optima"/>
                <a:cs typeface="Optima"/>
              </a:rPr>
              <a:t>Kostelnich (2010) modified from Schmoker &amp; Oscarson (1995)</a:t>
            </a:r>
          </a:p>
        </p:txBody>
      </p:sp>
      <p:sp>
        <p:nvSpPr>
          <p:cNvPr id="12" name="Oval 11"/>
          <p:cNvSpPr/>
          <p:nvPr/>
        </p:nvSpPr>
        <p:spPr>
          <a:xfrm>
            <a:off x="1309664" y="3707236"/>
            <a:ext cx="914400" cy="914400"/>
          </a:xfrm>
          <a:prstGeom prst="ellipse">
            <a:avLst/>
          </a:prstGeom>
          <a:noFill/>
          <a:ln w="19050">
            <a:solidFill>
              <a:srgbClr val="FF6600"/>
            </a:solidFill>
          </a:ln>
          <a:effectLst>
            <a:glow rad="12700">
              <a:srgbClr val="FF66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Optima"/>
              </a:rPr>
              <a:t>3-6%</a:t>
            </a:r>
          </a:p>
        </p:txBody>
      </p:sp>
      <p:sp>
        <p:nvSpPr>
          <p:cNvPr id="10" name="Oval 9"/>
          <p:cNvSpPr/>
          <p:nvPr/>
        </p:nvSpPr>
        <p:spPr>
          <a:xfrm>
            <a:off x="7052953" y="4215236"/>
            <a:ext cx="914400" cy="914400"/>
          </a:xfrm>
          <a:prstGeom prst="ellipse">
            <a:avLst/>
          </a:prstGeom>
          <a:noFill/>
          <a:ln w="19050">
            <a:solidFill>
              <a:srgbClr val="FF6600"/>
            </a:solidFill>
          </a:ln>
          <a:effectLst>
            <a:glow rad="12700">
              <a:srgbClr val="FF66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Optima"/>
              </a:rPr>
              <a:t>3-6%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1108075"/>
            <a:ext cx="7543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 rot="411454">
            <a:off x="844550" y="2640013"/>
            <a:ext cx="7334250" cy="2236787"/>
          </a:xfrm>
          <a:prstGeom prst="rect">
            <a:avLst/>
          </a:prstGeom>
          <a:solidFill>
            <a:schemeClr val="bg2">
              <a:lumMod val="90000"/>
              <a:alpha val="89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“U.S. oil production began an irreversible decline 30 years ago …. Analysts predict oil production in other nations outside of the Organization of Petroleum Exporting Countries will begin a similar decline this decade.”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[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…]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“Demand typically increases by about 2 percent a year, according to government agencies and most analysts. At the same time, production at the world’s oil and gas fields is declining 4 percent to 6 percent a year,…”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1108075"/>
            <a:ext cx="7543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rot="21444461">
            <a:off x="3573799" y="4633957"/>
            <a:ext cx="1602922" cy="433404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>
            <a:glow>
              <a:srgbClr val="FFFF00">
                <a:alpha val="23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6988AF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tx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77" name="Subtitle 2"/>
          <p:cNvSpPr txBox="1">
            <a:spLocks/>
          </p:cNvSpPr>
          <p:nvPr/>
        </p:nvSpPr>
        <p:spPr bwMode="auto">
          <a:xfrm>
            <a:off x="1111250" y="1776413"/>
            <a:ext cx="73342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1000" b="1">
              <a:latin typeface="Optima"/>
            </a:endParaRPr>
          </a:p>
        </p:txBody>
      </p:sp>
      <p:sp>
        <p:nvSpPr>
          <p:cNvPr id="1078" name="TextBox 1"/>
          <p:cNvSpPr txBox="1">
            <a:spLocks noChangeArrowheads="1"/>
          </p:cNvSpPr>
          <p:nvPr/>
        </p:nvSpPr>
        <p:spPr bwMode="auto">
          <a:xfrm>
            <a:off x="1447800" y="50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79" name="Text Placeholder 20"/>
          <p:cNvSpPr txBox="1">
            <a:spLocks/>
          </p:cNvSpPr>
          <p:nvPr/>
        </p:nvSpPr>
        <p:spPr bwMode="auto">
          <a:xfrm>
            <a:off x="1135063" y="5940425"/>
            <a:ext cx="67516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Trillion cubic feet.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Source:  EIA, Annual Energy Outlook 2013 Early Release.</a:t>
            </a:r>
          </a:p>
        </p:txBody>
      </p:sp>
      <p:graphicFrame>
        <p:nvGraphicFramePr>
          <p:cNvPr id="1073" name="Object 49"/>
          <p:cNvGraphicFramePr>
            <a:graphicFrameLocks noChangeAspect="1"/>
          </p:cNvGraphicFramePr>
          <p:nvPr/>
        </p:nvGraphicFramePr>
        <p:xfrm>
          <a:off x="588963" y="1476375"/>
          <a:ext cx="8048625" cy="4481513"/>
        </p:xfrm>
        <a:graphic>
          <a:graphicData uri="http://schemas.openxmlformats.org/presentationml/2006/ole">
            <p:oleObj spid="_x0000_s1073" r:id="rId4" imgW="8047417" imgH="4480948" progId="Excel.Sheet.8">
              <p:embed/>
            </p:oleObj>
          </a:graphicData>
        </a:graphic>
      </p:graphicFrame>
      <p:sp>
        <p:nvSpPr>
          <p:cNvPr id="1080" name="Text Box 7"/>
          <p:cNvSpPr txBox="1">
            <a:spLocks noChangeArrowheads="1"/>
          </p:cNvSpPr>
          <p:nvPr/>
        </p:nvSpPr>
        <p:spPr bwMode="auto">
          <a:xfrm>
            <a:off x="3663950" y="4749800"/>
            <a:ext cx="30495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Associated with oil</a:t>
            </a:r>
          </a:p>
        </p:txBody>
      </p:sp>
      <p:sp>
        <p:nvSpPr>
          <p:cNvPr id="1081" name="Text Box 11"/>
          <p:cNvSpPr txBox="1">
            <a:spLocks noChangeArrowheads="1"/>
          </p:cNvSpPr>
          <p:nvPr/>
        </p:nvSpPr>
        <p:spPr bwMode="auto">
          <a:xfrm>
            <a:off x="3930650" y="4495800"/>
            <a:ext cx="25161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Coalbed methane</a:t>
            </a:r>
          </a:p>
        </p:txBody>
      </p:sp>
      <p:sp>
        <p:nvSpPr>
          <p:cNvPr id="1082" name="Text Box 14"/>
          <p:cNvSpPr txBox="1">
            <a:spLocks noChangeArrowheads="1"/>
          </p:cNvSpPr>
          <p:nvPr/>
        </p:nvSpPr>
        <p:spPr bwMode="auto">
          <a:xfrm>
            <a:off x="3521075" y="3933825"/>
            <a:ext cx="33337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Tight gas</a:t>
            </a:r>
          </a:p>
        </p:txBody>
      </p:sp>
      <p:sp>
        <p:nvSpPr>
          <p:cNvPr id="1083" name="Text Box 15"/>
          <p:cNvSpPr txBox="1">
            <a:spLocks noChangeArrowheads="1"/>
          </p:cNvSpPr>
          <p:nvPr/>
        </p:nvSpPr>
        <p:spPr bwMode="auto">
          <a:xfrm>
            <a:off x="3930650" y="3078163"/>
            <a:ext cx="2516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Shale gas</a:t>
            </a:r>
          </a:p>
        </p:txBody>
      </p:sp>
      <p:sp>
        <p:nvSpPr>
          <p:cNvPr id="1084" name="Text Box 6"/>
          <p:cNvSpPr txBox="1">
            <a:spLocks noChangeArrowheads="1"/>
          </p:cNvSpPr>
          <p:nvPr/>
        </p:nvSpPr>
        <p:spPr bwMode="auto">
          <a:xfrm>
            <a:off x="6005513" y="4322763"/>
            <a:ext cx="251618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Alaska</a:t>
            </a:r>
          </a:p>
        </p:txBody>
      </p:sp>
      <p:sp>
        <p:nvSpPr>
          <p:cNvPr id="1085" name="Text Box 15"/>
          <p:cNvSpPr txBox="1">
            <a:spLocks noChangeArrowheads="1"/>
          </p:cNvSpPr>
          <p:nvPr/>
        </p:nvSpPr>
        <p:spPr bwMode="auto">
          <a:xfrm>
            <a:off x="3930650" y="5027613"/>
            <a:ext cx="25161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ea typeface="MS PGothic" pitchFamily="34" charset="-128"/>
              </a:rPr>
              <a:t>Non-associated onshore</a:t>
            </a:r>
          </a:p>
        </p:txBody>
      </p:sp>
      <p:cxnSp>
        <p:nvCxnSpPr>
          <p:cNvPr id="1086" name="Straight Connector 42"/>
          <p:cNvCxnSpPr>
            <a:cxnSpLocks noChangeShapeType="1"/>
          </p:cNvCxnSpPr>
          <p:nvPr/>
        </p:nvCxnSpPr>
        <p:spPr bwMode="auto">
          <a:xfrm rot="16200000" flipV="1">
            <a:off x="2377281" y="3558382"/>
            <a:ext cx="3521075" cy="1588"/>
          </a:xfrm>
          <a:prstGeom prst="line">
            <a:avLst/>
          </a:prstGeom>
          <a:noFill/>
          <a:ln w="12700">
            <a:solidFill>
              <a:srgbClr val="A6A6A6"/>
            </a:solidFill>
            <a:prstDash val="dash"/>
            <a:round/>
            <a:headEnd/>
            <a:tailEnd/>
          </a:ln>
        </p:spPr>
      </p:cxnSp>
      <p:sp>
        <p:nvSpPr>
          <p:cNvPr id="1087" name="Text Box 14"/>
          <p:cNvSpPr txBox="1">
            <a:spLocks noChangeArrowheads="1"/>
          </p:cNvSpPr>
          <p:nvPr/>
        </p:nvSpPr>
        <p:spPr bwMode="auto">
          <a:xfrm>
            <a:off x="777875" y="3978275"/>
            <a:ext cx="28146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ea typeface="MS PGothic" pitchFamily="34" charset="-128"/>
              </a:rPr>
              <a:t>Non-associated offshore</a:t>
            </a:r>
          </a:p>
        </p:txBody>
      </p:sp>
      <p:sp>
        <p:nvSpPr>
          <p:cNvPr id="1088" name="Text Box 8"/>
          <p:cNvSpPr txBox="1">
            <a:spLocks noChangeArrowheads="1"/>
          </p:cNvSpPr>
          <p:nvPr/>
        </p:nvSpPr>
        <p:spPr bwMode="auto">
          <a:xfrm>
            <a:off x="5030788" y="1504950"/>
            <a:ext cx="25161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000000"/>
                </a:solidFill>
                <a:ea typeface="MS PGothic" pitchFamily="34" charset="-128"/>
              </a:rPr>
              <a:t>Projections</a:t>
            </a:r>
          </a:p>
        </p:txBody>
      </p:sp>
      <p:sp>
        <p:nvSpPr>
          <p:cNvPr id="1089" name="Text Box 9"/>
          <p:cNvSpPr txBox="1">
            <a:spLocks noChangeArrowheads="1"/>
          </p:cNvSpPr>
          <p:nvPr/>
        </p:nvSpPr>
        <p:spPr bwMode="auto">
          <a:xfrm>
            <a:off x="915988" y="1504950"/>
            <a:ext cx="25161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000000"/>
                </a:solidFill>
                <a:ea typeface="MS PGothic" pitchFamily="34" charset="-128"/>
              </a:rPr>
              <a:t>History</a:t>
            </a:r>
          </a:p>
        </p:txBody>
      </p:sp>
      <p:sp>
        <p:nvSpPr>
          <p:cNvPr id="1090" name="Text Box 4"/>
          <p:cNvSpPr txBox="1">
            <a:spLocks noChangeArrowheads="1"/>
          </p:cNvSpPr>
          <p:nvPr/>
        </p:nvSpPr>
        <p:spPr bwMode="auto">
          <a:xfrm>
            <a:off x="3684588" y="1541463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853" rIns="0" bIns="45853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MS PGothic" pitchFamily="34" charset="-128"/>
              </a:rPr>
              <a:t>2011</a:t>
            </a:r>
            <a:endParaRPr lang="en-GB" sz="14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91" name="Subtitle 2"/>
          <p:cNvSpPr>
            <a:spLocks/>
          </p:cNvSpPr>
          <p:nvPr/>
        </p:nvSpPr>
        <p:spPr bwMode="auto">
          <a:xfrm>
            <a:off x="638175" y="820738"/>
            <a:ext cx="789622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solidFill>
                  <a:srgbClr val="6988AF"/>
                </a:solidFill>
                <a:latin typeface="Optima"/>
              </a:rPr>
              <a:t>U.S. Shale Gas Production has Grown Dramatically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01" name="Subtitle 2"/>
          <p:cNvSpPr>
            <a:spLocks noGrp="1"/>
          </p:cNvSpPr>
          <p:nvPr>
            <p:ph type="subTitle" idx="1"/>
          </p:nvPr>
        </p:nvSpPr>
        <p:spPr>
          <a:xfrm>
            <a:off x="638175" y="820738"/>
            <a:ext cx="7896225" cy="512762"/>
          </a:xfrm>
        </p:spPr>
        <p:txBody>
          <a:bodyPr/>
          <a:lstStyle/>
          <a:p>
            <a:pPr algn="l" eaLnBrk="1" hangingPunct="1"/>
            <a:r>
              <a:rPr lang="en-US" sz="2400" b="1" smtClean="0">
                <a:solidFill>
                  <a:srgbClr val="6988AF"/>
                </a:solidFill>
                <a:latin typeface="Optima"/>
              </a:rPr>
              <a:t>U.S. Shale Gas Production has Grown Dramatically</a:t>
            </a:r>
          </a:p>
        </p:txBody>
      </p:sp>
      <p:graphicFrame>
        <p:nvGraphicFramePr>
          <p:cNvPr id="2097" name="Object 49"/>
          <p:cNvGraphicFramePr>
            <a:graphicFrameLocks/>
          </p:cNvGraphicFramePr>
          <p:nvPr/>
        </p:nvGraphicFramePr>
        <p:xfrm>
          <a:off x="504825" y="1490663"/>
          <a:ext cx="8048625" cy="4481512"/>
        </p:xfrm>
        <a:graphic>
          <a:graphicData uri="http://schemas.openxmlformats.org/presentationml/2006/ole">
            <p:oleObj spid="_x0000_s2097" r:id="rId4" imgW="8047417" imgH="4487045" progId="Excel.Sheet.8">
              <p:embed/>
            </p:oleObj>
          </a:graphicData>
        </a:graphic>
      </p:graphicFrame>
      <p:sp>
        <p:nvSpPr>
          <p:cNvPr id="2102" name="Text Placeholder 11"/>
          <p:cNvSpPr txBox="1">
            <a:spLocks/>
          </p:cNvSpPr>
          <p:nvPr/>
        </p:nvSpPr>
        <p:spPr bwMode="auto">
          <a:xfrm>
            <a:off x="939800" y="5816600"/>
            <a:ext cx="71262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Billion cubic feet per day.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Sources:  LCI Energy Insight gross withdrawal estimates as of January 2013 and converted to dry production estimates with EIA-calculated average gross-to-dry shrinkage factors by state and/or shale play.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563527" y="266940"/>
            <a:ext cx="13964796" cy="76110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796" name="Subtitle 2"/>
          <p:cNvSpPr txBox="1">
            <a:spLocks/>
          </p:cNvSpPr>
          <p:nvPr/>
        </p:nvSpPr>
        <p:spPr bwMode="auto">
          <a:xfrm>
            <a:off x="1133475" y="973138"/>
            <a:ext cx="704532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>
                <a:solidFill>
                  <a:srgbClr val="6988AF"/>
                </a:solidFill>
                <a:latin typeface="Optima"/>
              </a:rPr>
              <a:t>U.S. tight oil production has also grown.</a:t>
            </a:r>
          </a:p>
        </p:txBody>
      </p:sp>
      <p:sp>
        <p:nvSpPr>
          <p:cNvPr id="33797" name="Text Placeholder 4"/>
          <p:cNvSpPr txBox="1">
            <a:spLocks/>
          </p:cNvSpPr>
          <p:nvPr/>
        </p:nvSpPr>
        <p:spPr bwMode="auto">
          <a:xfrm>
            <a:off x="639763" y="895350"/>
            <a:ext cx="40052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  <p:sp>
        <p:nvSpPr>
          <p:cNvPr id="33798" name="Text Placeholder 6"/>
          <p:cNvSpPr txBox="1">
            <a:spLocks/>
          </p:cNvSpPr>
          <p:nvPr/>
        </p:nvSpPr>
        <p:spPr bwMode="auto">
          <a:xfrm>
            <a:off x="1262063" y="5953125"/>
            <a:ext cx="64722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U.S. crude oil production in million barrels per day.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000" i="1">
                <a:latin typeface="Optima"/>
                <a:ea typeface="Optima"/>
                <a:cs typeface="Optima"/>
              </a:rPr>
              <a:t>Source:  EIA, Annual Energy Outlook 2013 Early Release and Short-Term Energy Outlook, February 2013</a:t>
            </a:r>
          </a:p>
        </p:txBody>
      </p:sp>
      <p:graphicFrame>
        <p:nvGraphicFramePr>
          <p:cNvPr id="13" name="Chart 12"/>
          <p:cNvGraphicFramePr/>
          <p:nvPr/>
        </p:nvGraphicFramePr>
        <p:xfrm>
          <a:off x="641445" y="1542197"/>
          <a:ext cx="7970292" cy="4299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800" name="Straight Connector 9"/>
          <p:cNvCxnSpPr>
            <a:cxnSpLocks noChangeShapeType="1"/>
          </p:cNvCxnSpPr>
          <p:nvPr/>
        </p:nvCxnSpPr>
        <p:spPr bwMode="auto">
          <a:xfrm flipH="1" flipV="1">
            <a:off x="4025900" y="1706563"/>
            <a:ext cx="14288" cy="3738562"/>
          </a:xfrm>
          <a:prstGeom prst="line">
            <a:avLst/>
          </a:prstGeom>
          <a:noFill/>
          <a:ln w="12700">
            <a:solidFill>
              <a:srgbClr val="A6A6A6"/>
            </a:solidFill>
            <a:prstDash val="dash"/>
            <a:round/>
            <a:headEnd/>
            <a:tailEnd/>
          </a:ln>
        </p:spPr>
      </p:cxn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030788" y="1409700"/>
            <a:ext cx="25161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000000"/>
                </a:solidFill>
                <a:ea typeface="MS PGothic" pitchFamily="34" charset="-128"/>
              </a:rPr>
              <a:t>Projections</a:t>
            </a:r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915988" y="1409700"/>
            <a:ext cx="25161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000000"/>
                </a:solidFill>
                <a:ea typeface="MS PGothic" pitchFamily="34" charset="-128"/>
              </a:rPr>
              <a:t>History</a:t>
            </a:r>
          </a:p>
        </p:txBody>
      </p:sp>
      <p:sp>
        <p:nvSpPr>
          <p:cNvPr id="33803" name="Text Box 4"/>
          <p:cNvSpPr txBox="1">
            <a:spLocks noChangeArrowheads="1"/>
          </p:cNvSpPr>
          <p:nvPr/>
        </p:nvSpPr>
        <p:spPr bwMode="auto">
          <a:xfrm>
            <a:off x="3562350" y="1404938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853" rIns="0" bIns="45853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ea typeface="MS PGothic" pitchFamily="34" charset="-128"/>
              </a:rPr>
              <a:t>2011</a:t>
            </a:r>
            <a:endParaRPr lang="en-GB" sz="14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3804" name="Text Box 6"/>
          <p:cNvSpPr txBox="1">
            <a:spLocks noChangeArrowheads="1"/>
          </p:cNvSpPr>
          <p:nvPr/>
        </p:nvSpPr>
        <p:spPr bwMode="auto">
          <a:xfrm>
            <a:off x="1163638" y="5037138"/>
            <a:ext cx="14684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ea typeface="MS PGothic" pitchFamily="34" charset="-128"/>
              </a:rPr>
              <a:t>Alaska</a:t>
            </a:r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4249738" y="2690813"/>
            <a:ext cx="25161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Tight oil</a:t>
            </a:r>
          </a:p>
        </p:txBody>
      </p:sp>
      <p:sp>
        <p:nvSpPr>
          <p:cNvPr id="33806" name="Text Box 15"/>
          <p:cNvSpPr txBox="1">
            <a:spLocks noChangeArrowheads="1"/>
          </p:cNvSpPr>
          <p:nvPr/>
        </p:nvSpPr>
        <p:spPr bwMode="auto">
          <a:xfrm>
            <a:off x="4249738" y="3800475"/>
            <a:ext cx="25161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Other lower 48 onshore</a:t>
            </a:r>
          </a:p>
        </p:txBody>
      </p:sp>
      <p:sp>
        <p:nvSpPr>
          <p:cNvPr id="33807" name="Text Box 14"/>
          <p:cNvSpPr txBox="1">
            <a:spLocks noChangeArrowheads="1"/>
          </p:cNvSpPr>
          <p:nvPr/>
        </p:nvSpPr>
        <p:spPr bwMode="auto">
          <a:xfrm>
            <a:off x="4100513" y="4656138"/>
            <a:ext cx="28146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chemeClr val="bg1"/>
                </a:solidFill>
                <a:ea typeface="MS PGothic" pitchFamily="34" charset="-128"/>
              </a:rPr>
              <a:t>Lower 48 offshore</a:t>
            </a:r>
          </a:p>
        </p:txBody>
      </p:sp>
      <p:sp>
        <p:nvSpPr>
          <p:cNvPr id="33808" name="Text Box 15"/>
          <p:cNvSpPr txBox="1">
            <a:spLocks noChangeArrowheads="1"/>
          </p:cNvSpPr>
          <p:nvPr/>
        </p:nvSpPr>
        <p:spPr bwMode="auto">
          <a:xfrm>
            <a:off x="4833938" y="1687513"/>
            <a:ext cx="344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ea typeface="MS PGothic" pitchFamily="34" charset="-128"/>
              </a:rPr>
              <a:t>STEO Feb. 2013 U.S. crude oil projection</a:t>
            </a:r>
          </a:p>
        </p:txBody>
      </p:sp>
      <p:sp>
        <p:nvSpPr>
          <p:cNvPr id="33809" name="Line 19"/>
          <p:cNvSpPr>
            <a:spLocks noChangeShapeType="1"/>
          </p:cNvSpPr>
          <p:nvPr/>
        </p:nvSpPr>
        <p:spPr bwMode="auto">
          <a:xfrm flipH="1">
            <a:off x="4503738" y="1828800"/>
            <a:ext cx="314325" cy="14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6229</TotalTime>
  <Words>645</Words>
  <Application>Microsoft Macintosh PowerPoint</Application>
  <PresentationFormat>On-screen Show (4:3)</PresentationFormat>
  <Paragraphs>98</Paragraphs>
  <Slides>18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Garamond</vt:lpstr>
      <vt:lpstr>Optima</vt:lpstr>
      <vt:lpstr>Times New Roman</vt:lpstr>
      <vt:lpstr>MS PGothic</vt:lpstr>
      <vt:lpstr>Wingdings</vt:lpstr>
      <vt:lpstr>Office Theme</vt:lpstr>
      <vt:lpstr>Microsoft Office Excel 97-2003 Worksheet</vt:lpstr>
      <vt:lpstr>JIM SAMUEL PRINCIPAL, CAPITOL INTEGRITY GROUP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THANK YOU</vt:lpstr>
    </vt:vector>
  </TitlesOfParts>
  <Company>Heritage Communicatgions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Rearick</dc:creator>
  <cp:lastModifiedBy>Samuel</cp:lastModifiedBy>
  <cp:revision>127</cp:revision>
  <cp:lastPrinted>2013-05-03T12:52:02Z</cp:lastPrinted>
  <dcterms:created xsi:type="dcterms:W3CDTF">2012-04-22T21:33:12Z</dcterms:created>
  <dcterms:modified xsi:type="dcterms:W3CDTF">2013-05-06T19:15:59Z</dcterms:modified>
</cp:coreProperties>
</file>